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72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fCyIIBaZtR3ZRlwmPy3YlIVuF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7687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24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b5030c3c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b5030c3c8_2_10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06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34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04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4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57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58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80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222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96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59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689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3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999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62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75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14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10076732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github.com/opencv/opencv/blob/master/samples/cpp/lkdemo.cpp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5"/>
              <a:buNone/>
            </a:pPr>
            <a:r>
              <a:rPr lang="en-US" sz="2700" b="1" dirty="0" err="1">
                <a:latin typeface="Arial"/>
                <a:ea typeface="Arial"/>
                <a:cs typeface="Arial"/>
                <a:sym typeface="Arial"/>
              </a:rPr>
              <a:t>影像處理、電腦視覺及深度學習概論</a:t>
            </a:r>
            <a:r>
              <a:rPr lang="en-US" sz="2700" b="1" dirty="0">
                <a:latin typeface="Arial"/>
                <a:ea typeface="Arial"/>
                <a:cs typeface="Arial"/>
                <a:sym typeface="Arial"/>
              </a:rPr>
              <a:t> (Introduction to Image Processing, Computer Vision and Deep Learning)</a:t>
            </a: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Homework 2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TA: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Kevin: 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i1007673219@gmail.com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Office Hour: 19:00~21:00, Mon.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	      09:00~11:00, Wed.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 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-2896" y="453737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Given a video: opticalFlow.mp4</a:t>
            </a:r>
            <a:endParaRPr dirty="0"/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Q: 1) Click the button “3.1 Preprocessing” to: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Manually (</a:t>
            </a:r>
            <a:r>
              <a:rPr lang="en-US" dirty="0" err="1"/>
              <a:t>setMouseCallback</a:t>
            </a:r>
            <a:r>
              <a:rPr lang="en-US" dirty="0"/>
              <a:t> ) or automatically    (</a:t>
            </a:r>
            <a:r>
              <a:rPr lang="en-US" dirty="0" err="1"/>
              <a:t>SimpleBlobDetector</a:t>
            </a:r>
            <a:r>
              <a:rPr lang="en-US" dirty="0"/>
              <a:t>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detect 7 center points of 7 </a:t>
            </a:r>
            <a:r>
              <a:rPr lang="en-US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circles of the 1</a:t>
            </a:r>
            <a:r>
              <a:rPr lang="en-US" baseline="30000" dirty="0"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frame.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Show the square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boundary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filled like the ex. image).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3339055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endParaRPr sz="13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000" y="3251694"/>
            <a:ext cx="657225" cy="6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/>
          <p:nvPr/>
        </p:nvSpPr>
        <p:spPr>
          <a:xfrm rot="5400000">
            <a:off x="5729895" y="291363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5070765" y="2830728"/>
            <a:ext cx="12250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size: 11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33" y="4018749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4018749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4018749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3693605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426763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3746270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410" y="4045651"/>
            <a:ext cx="4398754" cy="279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0" y="14313"/>
            <a:ext cx="9059311" cy="56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.1 Preprocessing (10%)     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 l="54468" t="16721" r="7013" b="60133"/>
          <a:stretch/>
        </p:blipFill>
        <p:spPr>
          <a:xfrm>
            <a:off x="6339266" y="2770603"/>
            <a:ext cx="2720045" cy="113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4354734" y="3166013"/>
            <a:ext cx="10017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 point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8"/>
          <p:cNvCxnSpPr>
            <a:stCxn id="151" idx="2"/>
          </p:cNvCxnSpPr>
          <p:nvPr/>
        </p:nvCxnSpPr>
        <p:spPr>
          <a:xfrm>
            <a:off x="4855606" y="3419929"/>
            <a:ext cx="938100" cy="17970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8"/>
          <p:cNvSpPr txBox="1"/>
          <p:nvPr/>
        </p:nvSpPr>
        <p:spPr>
          <a:xfrm>
            <a:off x="3491028" y="3251694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blue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circles</a:t>
            </a:r>
            <a:endParaRPr/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flipH="1">
            <a:off x="1259028" y="3544081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stCxn id="153" idx="1"/>
          </p:cNvCxnSpPr>
          <p:nvPr/>
        </p:nvCxnSpPr>
        <p:spPr>
          <a:xfrm flipH="1">
            <a:off x="1217628" y="3544081"/>
            <a:ext cx="2273400" cy="1240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3544081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stCxn id="153" idx="1"/>
          </p:cNvCxnSpPr>
          <p:nvPr/>
        </p:nvCxnSpPr>
        <p:spPr>
          <a:xfrm flipH="1">
            <a:off x="1293828" y="3544081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stCxn id="153" idx="1"/>
          </p:cNvCxnSpPr>
          <p:nvPr/>
        </p:nvCxnSpPr>
        <p:spPr>
          <a:xfrm flipH="1">
            <a:off x="1248828" y="3544081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stCxn id="153" idx="1"/>
          </p:cNvCxnSpPr>
          <p:nvPr/>
        </p:nvCxnSpPr>
        <p:spPr>
          <a:xfrm flipH="1">
            <a:off x="1704528" y="3544081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stCxn id="153" idx="1"/>
          </p:cNvCxnSpPr>
          <p:nvPr/>
        </p:nvCxnSpPr>
        <p:spPr>
          <a:xfrm flipH="1">
            <a:off x="1596828" y="3544081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-43086" y="711683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Click button “3.2 Video tracking” to 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(10%) Track the 7 center points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on the whole video using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dirty="0"/>
              <a:t> function </a:t>
            </a:r>
            <a:r>
              <a:rPr lang="en-US" dirty="0" err="1"/>
              <a:t>calcOpticalFlowPyrLK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winsize</a:t>
            </a:r>
            <a:r>
              <a:rPr lang="en-US" dirty="0"/>
              <a:t>=21x21). Ex: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https://github.com/opencv/opencv/blob/master/samples/cpp/lkdemo.cpp</a:t>
            </a:r>
            <a:r>
              <a:rPr lang="en-US" dirty="0"/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(10%) Connect 7 corresponding tracking points of all frames (the whole video) to get 7 trajectories (flow). Ex: the demo video.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Hint: textbook Chapter 10 (p332 ~ p334)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324862" y="3499343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 video:</a:t>
            </a:r>
            <a:endParaRPr sz="135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58525" y="6415350"/>
            <a:ext cx="8477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</a:pPr>
            <a:r>
              <a:rPr lang="en-US" sz="127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Tracking process may be fail, you </a:t>
            </a:r>
            <a:r>
              <a:rPr lang="en-US" sz="1275">
                <a:solidFill>
                  <a:srgbClr val="FF0000"/>
                </a:solidFill>
              </a:rPr>
              <a:t>should make the result as good as possible (at least 4~5 points success) </a:t>
            </a:r>
            <a:endParaRPr sz="1275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9053" y="20804"/>
            <a:ext cx="9078767" cy="72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 Video tracking (20%) </a:t>
            </a: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6">
            <a:alphaModFix/>
          </a:blip>
          <a:srcRect l="55579" t="39872" r="7930" b="40248"/>
          <a:stretch/>
        </p:blipFill>
        <p:spPr>
          <a:xfrm>
            <a:off x="576589" y="4440693"/>
            <a:ext cx="2841235" cy="107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4">
            <a:hlinkClick r:id="" action="ppaction://media"/>
            <a:extLst>
              <a:ext uri="{FF2B5EF4-FFF2-40B4-BE49-F238E27FC236}">
                <a16:creationId xmlns:a16="http://schemas.microsoft.com/office/drawing/2014/main" id="{A04DCAD2-128A-48F1-8B3E-08391C9F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3825042"/>
            <a:ext cx="4008657" cy="2429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detect 7 center points of 7 </a:t>
            </a:r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 circles</a:t>
            </a:r>
            <a:endParaRPr/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spcBef>
                <a:spcPts val="80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You can:</a:t>
            </a:r>
            <a:endParaRPr dirty="0"/>
          </a:p>
          <a:p>
            <a:pPr marL="0" lvl="0" indent="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1.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mouse callback function (Please explain how to manipulate your GUI)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23888" lvl="0" indent="-2809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2.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SimpleBlobDetector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to detect blobs (binary large object), it can filter out blobs by examining their: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Area (size)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Thresholds (gray level)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Circularity (if perfect circle,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Inertia (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ratio of the minor and major axes )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Convexity (if no gap,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482724"/>
            <a:ext cx="8582025" cy="3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5030c3c8_2_10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SimpleBlobDetector Usage (C++ Example)</a:t>
            </a:r>
            <a:endParaRPr/>
          </a:p>
        </p:txBody>
      </p:sp>
      <p:sp>
        <p:nvSpPr>
          <p:cNvPr id="184" name="Google Shape;184;g7b5030c3c8_2_10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Setup parameters (only circularity and area examination is used)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Create SimpleBlobDetector with parameters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Detect by use detector-&gt;detect(input_images,</a:t>
            </a:r>
            <a:r>
              <a:rPr lang="en-US">
                <a:solidFill>
                  <a:srgbClr val="0070C0"/>
                </a:solidFill>
              </a:rPr>
              <a:t>output_keypoints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g7b5030c3c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624900"/>
            <a:ext cx="9029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91" y="3413345"/>
            <a:ext cx="2448554" cy="2448554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/>
              <a:t>                                                    p.405~412 Projection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/>
              <a:t>                                                     cv::</a:t>
            </a:r>
            <a:r>
              <a:rPr lang="en-US" altLang="zh-TW" dirty="0" err="1"/>
              <a:t>projectPoints</a:t>
            </a:r>
            <a:r>
              <a:rPr lang="en-US" altLang="zh-TW" dirty="0"/>
              <a:t>()</a:t>
            </a:r>
            <a:endParaRPr lang="en-US" altLang="zh-TW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/>
              <a:t>                                               </a:t>
            </a:r>
            <a:endParaRPr lang="en-US" altLang="zh-TW" sz="2000" dirty="0"/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939481" y="2989184"/>
            <a:ext cx="3490552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marR="0" lvl="0" indent="-1238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3D Object coordinates:</a:t>
            </a: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  (3, 3, -4)</a:t>
            </a: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Corners(1, 1, 0)(1, </a:t>
            </a:r>
            <a:r>
              <a:rPr lang="en-US" sz="1350" dirty="0"/>
              <a:t>5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0)(5, 5, 0)(5, 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280005" y="3987425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-4)</a:t>
              </a: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3429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</a:t>
              </a:r>
              <a:r>
                <a:rPr lang="en-US" sz="900" dirty="0"/>
                <a:t>5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 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(5, 5, 0)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178141" y="3196276"/>
            <a:ext cx="742643" cy="1875719"/>
            <a:chOff x="6829696" y="3124133"/>
            <a:chExt cx="742643" cy="1262808"/>
          </a:xfrm>
        </p:grpSpPr>
        <p:sp>
          <p:nvSpPr>
            <p:cNvPr id="62" name="橢圓 61"/>
            <p:cNvSpPr/>
            <p:nvPr/>
          </p:nvSpPr>
          <p:spPr>
            <a:xfrm>
              <a:off x="6829696" y="4289437"/>
              <a:ext cx="128404" cy="9750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3" name="直線單箭頭接點 62"/>
            <p:cNvCxnSpPr>
              <a:stCxn id="62" idx="1"/>
            </p:cNvCxnSpPr>
            <p:nvPr/>
          </p:nvCxnSpPr>
          <p:spPr>
            <a:xfrm flipV="1">
              <a:off x="6848501" y="3316673"/>
              <a:ext cx="298505" cy="987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6998143" y="3124133"/>
              <a:ext cx="574196" cy="170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lang="en-US" altLang="zh-TW" sz="1050" dirty="0"/>
                <a:t>3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,3,0)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130335" y="2575845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 video:</a:t>
            </a:r>
            <a:endParaRPr kumimoji="0" lang="zh-TW" altLang="en-US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2.1 Augmented Reality 2019-12-12 15-15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8634" y="2992165"/>
            <a:ext cx="3628681" cy="36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tpe1-1.xx.fbcdn.net/v/t1.15752-9/78623387_2650912715136195_4524505986274164736_n.jpg?_nc_cat=104&amp;_nc_ohc=5yCXEjYKiMIAQm49YYR1g1ZcrUzS73gOCMr7h8e571sGfTn5bLcIUuzLg&amp;_nc_ht=scontent-tpe1-1.xx&amp;oh=f9a66b905c9c8c39f3dfab2ed5d2b51e&amp;oe=5E74D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35" y="888782"/>
            <a:ext cx="6054811" cy="34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837405" y="1020590"/>
            <a:ext cx="19770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5.bmp extrinsic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856735" y="149104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56735" y="169287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856735" y="2207740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56735" y="2763794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56735" y="329513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56735" y="382647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Shape 159"/>
          <p:cNvSpPr txBox="1">
            <a:spLocks/>
          </p:cNvSpPr>
          <p:nvPr/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>
              <a:buSzPct val="25000"/>
            </a:pPr>
            <a:r>
              <a:rPr lang="en-US" altLang="zh-TW" b="1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zh-TW" sz="2800" b="1">
                <a:latin typeface="Arial"/>
                <a:cs typeface="Arial"/>
              </a:rPr>
              <a:t>Augmented Reality	       </a:t>
            </a:r>
            <a:r>
              <a:rPr lang="en-US" altLang="zh-TW" sz="1800"/>
              <a:t>(</a:t>
            </a:r>
            <a:r>
              <a:rPr lang="zh-CN" altLang="en-US" sz="1800"/>
              <a:t>出題：</a:t>
            </a:r>
            <a:r>
              <a:rPr lang="en-US" altLang="zh-TW" sz="180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47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Copy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  <a:endParaRPr dirty="0">
              <a:solidFill>
                <a:srgbClr val="FF000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If the code can’t run, you can come to our Lab within one week and show that your programming can work. Otherwise you will get zero!!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2020/01/02  (Thu.) 23:59:59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 delay. If you submit homework after deadline, you will get 0.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Upload/Homework/OpenCvdl_Hw2</a:t>
            </a:r>
            <a:endParaRPr dirty="0">
              <a:solidFill>
                <a:srgbClr val="0070C0"/>
              </a:solidFill>
            </a:endParaRPr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rgbClr val="0070C0"/>
                </a:solidFill>
              </a:rPr>
              <a:t>User ID: opencvdl2019 	Password: opencvdl2019</a:t>
            </a:r>
            <a:endParaRPr dirty="0">
              <a:solidFill>
                <a:srgbClr val="0070C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Format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Filename: Hw2_StudentID_Name_Version.rar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Ex: Hw2_F71234567_林小明_v1.rar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If you want to update your file, you should update your version to be v2, ex: Hw2_F71234567_林小明_v2.rar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  <a:endParaRPr dirty="0"/>
          </a:p>
          <a:p>
            <a:pPr marL="476250" marR="0" lvl="0" indent="-215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(1/2)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(2/2)</a:t>
            </a: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(check MFC guide in ftp)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 3.3.1 (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https://opencv.org/release.html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2015 (download  from 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http://www.cc.ncku.edu.tw/download/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framework: MFC</a:t>
            </a:r>
            <a:endParaRPr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 (</a:t>
            </a:r>
            <a:r>
              <a:rPr lang="en-US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https://www.python.org/downloads/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2.0 / PyTorch 1.3.0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opencv-contrib-python (3.4.2.17)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3.1.1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framework: pyqt5 (5.11.3)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Assignment scoring (Total: 100%)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081" lvl="0" indent="-26908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0. GUI</a:t>
            </a:r>
            <a:endParaRPr dirty="0"/>
          </a:p>
          <a:p>
            <a:pPr marL="269081" lvl="0" indent="-26908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1.	</a:t>
            </a:r>
            <a:r>
              <a:rPr lang="en-US" sz="1600" dirty="0">
                <a:solidFill>
                  <a:srgbClr val="000000"/>
                </a:solidFill>
              </a:rPr>
              <a:t>Stereo (30%)                                           </a:t>
            </a:r>
            <a:r>
              <a:rPr lang="en-US" sz="1600" dirty="0"/>
              <a:t>                       		   (</a:t>
            </a:r>
            <a:r>
              <a:rPr lang="en-US" sz="1600" dirty="0" err="1"/>
              <a:t>出題：Kris</a:t>
            </a:r>
            <a:r>
              <a:rPr lang="en-US" sz="1600" dirty="0"/>
              <a:t>)</a:t>
            </a:r>
            <a:endParaRPr dirty="0"/>
          </a:p>
          <a:p>
            <a:pPr marL="271462" lvl="1" indent="-27146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2.	Background Subtraction (20%) 			     	   (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出題：Yi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Yuan)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71463" lvl="0" indent="-2714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3. Optical Flow (30%)			                                   (</a:t>
            </a:r>
            <a:r>
              <a:rPr lang="en-US" sz="1600" dirty="0" err="1"/>
              <a:t>出題：Shaku</a:t>
            </a:r>
            <a:r>
              <a:rPr lang="en-US" sz="1600" dirty="0"/>
              <a:t>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3.1 Preprocessing (10%)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3.2 Video tracking (20%)</a:t>
            </a:r>
            <a:endParaRPr sz="1600"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4. AR </a:t>
            </a:r>
            <a:r>
              <a:rPr lang="en-US" altLang="zh-TW" sz="1600" dirty="0"/>
              <a:t>(20%)</a:t>
            </a:r>
            <a:r>
              <a:rPr lang="en-US" sz="1600" dirty="0"/>
              <a:t>			                                                   (</a:t>
            </a:r>
            <a:r>
              <a:rPr lang="en-US" sz="1600" dirty="0" err="1"/>
              <a:t>出題</a:t>
            </a:r>
            <a:r>
              <a:rPr lang="en-US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Rex</a:t>
            </a:r>
            <a:r>
              <a:rPr lang="en-US" sz="1600" dirty="0"/>
              <a:t>)</a:t>
            </a:r>
            <a:endParaRPr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p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MFC to create GUI like following figure.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0. GUI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00" y="1234800"/>
            <a:ext cx="7100301" cy="5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00" y="4814025"/>
            <a:ext cx="2690750" cy="1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724" y="4735075"/>
            <a:ext cx="266425" cy="2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25" y="5323025"/>
            <a:ext cx="266425" cy="217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1473830" y="2095592"/>
            <a:ext cx="3293273" cy="3160511"/>
            <a:chOff x="6960950" y="334661"/>
            <a:chExt cx="1851497" cy="165949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5024616-D1A4-4167-9263-5E1335AA2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8746" t="46607" r="5760" b="17884"/>
            <a:stretch/>
          </p:blipFill>
          <p:spPr>
            <a:xfrm>
              <a:off x="6960950" y="334661"/>
              <a:ext cx="1851497" cy="165949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1361" y="395743"/>
              <a:ext cx="106446" cy="187846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346" y="895507"/>
              <a:ext cx="106446" cy="18784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4226" y="1557270"/>
              <a:ext cx="106446" cy="187846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848090" y="4053016"/>
            <a:ext cx="2460299" cy="105444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 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Stereo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Disparity Map 		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Kris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sz="1800" strike="sngStrike" dirty="0">
                <a:latin typeface="Arial"/>
                <a:ea typeface="Arial"/>
                <a:cs typeface="Arial"/>
                <a:sym typeface="Arial"/>
              </a:rPr>
              <a:t>2) Compare the result of the disparity map with and without the left-right 	disparity check, and mark the difference between the above result in red.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334044" y="647398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65269" y="6212525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imL.png</a:t>
            </a:r>
            <a:endParaRPr lang="zh-TW" altLang="en-US" sz="1050" dirty="0"/>
          </a:p>
        </p:txBody>
      </p:sp>
      <p:sp>
        <p:nvSpPr>
          <p:cNvPr id="205" name="Shape 205"/>
          <p:cNvSpPr txBox="1"/>
          <p:nvPr/>
        </p:nvSpPr>
        <p:spPr>
          <a:xfrm>
            <a:off x="5457684" y="6465989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2422" y="6187774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imR.png</a:t>
            </a:r>
            <a:endParaRPr lang="zh-TW" altLang="en-US" sz="10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0" y="2733806"/>
            <a:ext cx="4253968" cy="34539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19" y="2733806"/>
            <a:ext cx="4253968" cy="3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Q: 1) Click button “1.1” to show the disparity map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Guides: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(1) Window Size: 9 = 3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*3 pixel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Disparity range: 0~64 pixels.</a:t>
            </a: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Map disparity range 0~64 pixels to gray value range 0~255 for the purpose of visualization.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direction.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</a:pPr>
            <a:r>
              <a:rPr lang="en-US" sz="2000" dirty="0"/>
              <a:t>Hint: 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OpenCV Textbook Chapter 12 (P.451)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dirty="0"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ea typeface="Arial"/>
                <a:cs typeface="Arial"/>
                <a:sym typeface="Arial"/>
              </a:rPr>
              <a:t>StereoBM</a:t>
            </a:r>
            <a:r>
              <a:rPr lang="en-US" dirty="0">
                <a:ea typeface="Arial"/>
                <a:cs typeface="Arial"/>
                <a:sym typeface="Arial"/>
              </a:rPr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266849" y="655791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E29E62A-1E80-4472-B38C-2544BDDDD605}"/>
              </a:ext>
            </a:extLst>
          </p:cNvPr>
          <p:cNvSpPr txBox="1">
            <a:spLocks/>
          </p:cNvSpPr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/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1.1</a:t>
            </a:r>
            <a:r>
              <a:rPr lang="zh-TW" altLang="en-US" sz="2800" b="1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(30%) Disparity Map</a:t>
            </a:r>
            <a:endParaRPr lang="zh-TW" altLang="en-US" sz="2800" b="1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51" y="3967118"/>
            <a:ext cx="3181350" cy="2590800"/>
          </a:xfrm>
          <a:prstGeom prst="rect">
            <a:avLst/>
          </a:prstGeom>
        </p:spPr>
      </p:pic>
      <p:pic>
        <p:nvPicPr>
          <p:cNvPr id="14" name="Google Shape;133;p8"/>
          <p:cNvPicPr preferRelativeResize="0"/>
          <p:nvPr/>
        </p:nvPicPr>
        <p:blipFill rotWithShape="1">
          <a:blip r:embed="rId4">
            <a:alphaModFix/>
          </a:blip>
          <a:srcRect l="1" r="-2232" b="49401"/>
          <a:stretch/>
        </p:blipFill>
        <p:spPr>
          <a:xfrm>
            <a:off x="6029295" y="199353"/>
            <a:ext cx="2985606" cy="1220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49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Given a video: bgSub.mp4</a:t>
            </a:r>
            <a:endParaRPr/>
          </a:p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Q: 1) </a:t>
            </a:r>
            <a:r>
              <a:rPr lang="en-US" b="0" i="0" u="none" strike="noStrike" cap="none">
                <a:solidFill>
                  <a:schemeClr val="dk1"/>
                </a:solidFill>
              </a:rPr>
              <a:t>Click the button “2.1 Background Subtraction” to o</a:t>
            </a:r>
            <a:r>
              <a:rPr lang="en-US"/>
              <a:t>pen two windows: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shows the original video, </a:t>
            </a:r>
            <a:r>
              <a:rPr lang="en-US" sz="2000"/>
              <a:t>bgSub.mp4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other is the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foreground video. 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 first 50 frames to train the background model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You need to subtract background model to find the foreground object (white part)</a:t>
            </a:r>
            <a:endParaRPr/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Hint : textbook p372 ~ p376</a:t>
            </a:r>
            <a:endParaRPr/>
          </a:p>
          <a:p>
            <a:pPr marL="3429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Demo video:</a:t>
            </a: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2. (20%) Background Subtraction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 dirty="0"/>
              <a:t>(</a:t>
            </a:r>
            <a:r>
              <a:rPr lang="en-US" sz="2400" dirty="0" err="1"/>
              <a:t>出題：Yi</a:t>
            </a:r>
            <a:r>
              <a:rPr lang="en-US" sz="2400" dirty="0"/>
              <a:t> Yuan)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6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l="6009" t="66522" r="49914" b="5875"/>
          <a:stretch/>
        </p:blipFill>
        <p:spPr>
          <a:xfrm>
            <a:off x="6759421" y="2833281"/>
            <a:ext cx="2167869" cy="9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錄製_2018_10_29_23_11_08_197">
            <a:hlinkClick r:id="" action="ppaction://media"/>
            <a:extLst>
              <a:ext uri="{FF2B5EF4-FFF2-40B4-BE49-F238E27FC236}">
                <a16:creationId xmlns:a16="http://schemas.microsoft.com/office/drawing/2014/main" id="{182E7E77-67F6-4181-90D7-9DD01297E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005" y="3932792"/>
            <a:ext cx="8573886" cy="292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3. (30%) Optical Flow                                 </a:t>
            </a:r>
            <a:r>
              <a:rPr lang="en-US" sz="2400" dirty="0"/>
              <a:t>(</a:t>
            </a:r>
            <a:r>
              <a:rPr lang="en-US" sz="2400" dirty="0" err="1"/>
              <a:t>出題：Shaku</a:t>
            </a:r>
            <a:r>
              <a:rPr lang="en-US" sz="2400" dirty="0"/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6587" y="608264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3.1 Preprocessing (10%)</a:t>
            </a:r>
            <a:endParaRPr dirty="0"/>
          </a:p>
          <a:p>
            <a:pPr marL="0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3.2 Video tracking (20%)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1076</Words>
  <Application>Microsoft Office PowerPoint</Application>
  <PresentationFormat>如螢幕大小 (4:3)</PresentationFormat>
  <Paragraphs>148</Paragraphs>
  <Slides>15</Slides>
  <Notes>14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Noto Sans Symbols</vt:lpstr>
      <vt:lpstr>Arial</vt:lpstr>
      <vt:lpstr>Calibri</vt:lpstr>
      <vt:lpstr>Times New Roman</vt:lpstr>
      <vt:lpstr>Wingdings</vt:lpstr>
      <vt:lpstr>Office 佈景主題</vt:lpstr>
      <vt:lpstr>1_Office 佈景主題</vt:lpstr>
      <vt:lpstr>影像處理、電腦視覺及深度學習概論 (Introduction to Image Processing, Computer Vision and Deep Learning)  Homework 2</vt:lpstr>
      <vt:lpstr>Notice (1/2)</vt:lpstr>
      <vt:lpstr>Notice (2/2)</vt:lpstr>
      <vt:lpstr>Assignment scoring (Total: 100%)</vt:lpstr>
      <vt:lpstr>0. GUI</vt:lpstr>
      <vt:lpstr>1. (30%) Stereo Disparity Map    (出題：Kris)</vt:lpstr>
      <vt:lpstr>PowerPoint 簡報</vt:lpstr>
      <vt:lpstr>2. (20%) Background Subtraction                 (出題：Yi Yuan)</vt:lpstr>
      <vt:lpstr>3. (30%) Optical Flow                                 (出題：Shaku)</vt:lpstr>
      <vt:lpstr>PowerPoint 簡報</vt:lpstr>
      <vt:lpstr>PowerPoint 簡報</vt:lpstr>
      <vt:lpstr>How to detect 7 center points of 7 blue circles</vt:lpstr>
      <vt:lpstr>SimpleBlobDetector Usage (C++ Example)</vt:lpstr>
      <vt:lpstr>4. (20%) Augmented Reality         (出題：Rex)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2</dc:title>
  <cp:lastModifiedBy>robotic lab</cp:lastModifiedBy>
  <cp:revision>30</cp:revision>
  <dcterms:modified xsi:type="dcterms:W3CDTF">2019-12-16T09:27:51Z</dcterms:modified>
</cp:coreProperties>
</file>